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6"/>
  </p:notesMasterIdLst>
  <p:handoutMasterIdLst>
    <p:handoutMasterId r:id="rId17"/>
  </p:handoutMasterIdLst>
  <p:sldIdLst>
    <p:sldId id="296" r:id="rId5"/>
    <p:sldId id="297" r:id="rId6"/>
    <p:sldId id="286" r:id="rId7"/>
    <p:sldId id="261" r:id="rId8"/>
    <p:sldId id="285" r:id="rId9"/>
    <p:sldId id="263" r:id="rId10"/>
    <p:sldId id="265" r:id="rId11"/>
    <p:sldId id="262" r:id="rId12"/>
    <p:sldId id="278" r:id="rId13"/>
    <p:sldId id="279" r:id="rId14"/>
    <p:sldId id="287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C567A"/>
    <a:srgbClr val="0D1D51"/>
    <a:srgbClr val="0072C7"/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E3FDE45-AF77-4B5C-9715-49D594BDF05E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87887" autoAdjust="0"/>
  </p:normalViewPr>
  <p:slideViewPr>
    <p:cSldViewPr snapToGrid="0" showGuides="1">
      <p:cViewPr varScale="1">
        <p:scale>
          <a:sx n="76" d="100"/>
          <a:sy n="76" d="100"/>
        </p:scale>
        <p:origin x="260" y="6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00" d="100"/>
          <a:sy n="100" d="100"/>
        </p:scale>
        <p:origin x="1560" y="-146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7243D74-B9C1-450A-B0F3-6C6DCB0CF20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2C27C33-9BB1-41D5-A236-12767E7E722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AB3EA8-A58D-4C92-A3AB-D271CCC294C7}" type="datetimeFigureOut">
              <a:rPr lang="en-US" smtClean="0"/>
              <a:t>20-Nov-25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A7EADB-04A4-4093-B238-438E2C7317A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DD8696-706D-440E-AE04-4C644F0613E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2A5DE8-F2C4-4DB3-88D1-656DCD59E73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98243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EFB4FA-E877-413E-B608-88789D806C57}" type="datetimeFigureOut">
              <a:rPr lang="en-US" noProof="0" smtClean="0"/>
              <a:t>20-Nov-25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36304E-FDE3-4B4F-A3B7-EBE87F3FA5E2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851386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21903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5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7" Type="http://schemas.openxmlformats.org/officeDocument/2006/relationships/image" Target="../media/image5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7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7" Type="http://schemas.openxmlformats.org/officeDocument/2006/relationships/image" Target="../media/image5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15.svg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FD93970-B13A-F96D-A4B1-3A1EE748410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" y="0"/>
            <a:ext cx="12202379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2648" y="502920"/>
            <a:ext cx="10954512" cy="3246120"/>
          </a:xfrm>
        </p:spPr>
        <p:txBody>
          <a:bodyPr anchor="b">
            <a:noAutofit/>
          </a:bodyPr>
          <a:lstStyle>
            <a:lvl1pPr algn="ctr">
              <a:defRPr sz="6600" b="1" i="0" cap="none" baseline="0">
                <a:solidFill>
                  <a:schemeClr val="accent2">
                    <a:lumMod val="25000"/>
                  </a:schemeClr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2648" y="3758183"/>
            <a:ext cx="10954512" cy="1307592"/>
          </a:xfrm>
        </p:spPr>
        <p:txBody>
          <a:bodyPr>
            <a:noAutofit/>
          </a:bodyPr>
          <a:lstStyle>
            <a:lvl1pPr marL="0" indent="0" algn="ctr">
              <a:buNone/>
              <a:defRPr sz="3200" b="0" cap="all" baseline="0">
                <a:solidFill>
                  <a:schemeClr val="accent2">
                    <a:lumMod val="25000"/>
                  </a:schemeClr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884962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04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198299DF-E702-8750-30F5-798D7C96AA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365760"/>
            <a:ext cx="10277856" cy="1655064"/>
          </a:xfrm>
        </p:spPr>
        <p:txBody>
          <a:bodyPr anchor="b"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EFAE94C-C299-8167-1BD9-4FC98C04C63C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1207008" y="2523744"/>
            <a:ext cx="9720072" cy="3255264"/>
          </a:xfrm>
        </p:spPr>
        <p:txBody>
          <a:bodyPr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8/6/20XX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Rounded Rectangle 6">
            <a:extLst>
              <a:ext uri="{FF2B5EF4-FFF2-40B4-BE49-F238E27FC236}">
                <a16:creationId xmlns:a16="http://schemas.microsoft.com/office/drawing/2014/main" id="{1B32A35F-9C9A-7C7D-DE93-B55FFF07D66E}"/>
              </a:ext>
            </a:extLst>
          </p:cNvPr>
          <p:cNvSpPr/>
          <p:nvPr userDrawn="1"/>
        </p:nvSpPr>
        <p:spPr>
          <a:xfrm>
            <a:off x="256674" y="256674"/>
            <a:ext cx="11678651" cy="6352673"/>
          </a:xfrm>
          <a:prstGeom prst="roundRect">
            <a:avLst>
              <a:gd name="adj" fmla="val 4303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84807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7A51A8B-A15C-2A94-1E48-F9615101DF4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8991" t="11245" r="3785" b="1531"/>
          <a:stretch/>
        </p:blipFill>
        <p:spPr>
          <a:xfrm>
            <a:off x="0" y="2917"/>
            <a:ext cx="12197192" cy="685508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2648" y="1600200"/>
            <a:ext cx="10991088" cy="3657600"/>
          </a:xfrm>
        </p:spPr>
        <p:txBody>
          <a:bodyPr anchor="ctr">
            <a:noAutofit/>
          </a:bodyPr>
          <a:lstStyle>
            <a:lvl1pPr algn="ctr">
              <a:defRPr sz="6600" b="1" i="0" cap="none" spc="-150" baseline="0">
                <a:solidFill>
                  <a:schemeClr val="accent2">
                    <a:lumMod val="25000"/>
                  </a:schemeClr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994920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 04">
    <p:bg>
      <p:bgPr>
        <a:gradFill>
          <a:gsLst>
            <a:gs pos="33000">
              <a:schemeClr val="bg2"/>
            </a:gs>
            <a:gs pos="59000">
              <a:schemeClr val="tx2">
                <a:lumMod val="90000"/>
                <a:alpha val="65163"/>
              </a:schemeClr>
            </a:gs>
          </a:gsLst>
          <a:lin ang="13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4">
            <a:extLst>
              <a:ext uri="{FF2B5EF4-FFF2-40B4-BE49-F238E27FC236}">
                <a16:creationId xmlns:a16="http://schemas.microsoft.com/office/drawing/2014/main" id="{5697808D-10E0-D8A5-5D07-E176EBB8F2BB}"/>
              </a:ext>
            </a:extLst>
          </p:cNvPr>
          <p:cNvSpPr/>
          <p:nvPr userDrawn="1"/>
        </p:nvSpPr>
        <p:spPr>
          <a:xfrm>
            <a:off x="256674" y="256674"/>
            <a:ext cx="11678651" cy="6352673"/>
          </a:xfrm>
          <a:prstGeom prst="roundRect">
            <a:avLst>
              <a:gd name="adj" fmla="val 4303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7">
            <a:extLst>
              <a:ext uri="{FF2B5EF4-FFF2-40B4-BE49-F238E27FC236}">
                <a16:creationId xmlns:a16="http://schemas.microsoft.com/office/drawing/2014/main" id="{0234D012-F86E-04CE-78C8-2C5A6613028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-1004" r="-148"/>
          <a:stretch/>
        </p:blipFill>
        <p:spPr>
          <a:xfrm rot="5400000">
            <a:off x="6378170" y="40082"/>
            <a:ext cx="1579705" cy="1600089"/>
          </a:xfrm>
          <a:prstGeom prst="rect">
            <a:avLst/>
          </a:prstGeom>
        </p:spPr>
      </p:pic>
      <p:pic>
        <p:nvPicPr>
          <p:cNvPr id="15" name="Picture 7">
            <a:extLst>
              <a:ext uri="{FF2B5EF4-FFF2-40B4-BE49-F238E27FC236}">
                <a16:creationId xmlns:a16="http://schemas.microsoft.com/office/drawing/2014/main" id="{0BC42061-F838-920E-632E-10EDE7E5539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-6239" r="25335" b="-1"/>
          <a:stretch/>
        </p:blipFill>
        <p:spPr>
          <a:xfrm rot="16200000">
            <a:off x="6298833" y="-161472"/>
            <a:ext cx="752715" cy="1075657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58BEE67F-530E-E41D-FD19-2615180DC3F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15931"/>
          <a:stretch/>
        </p:blipFill>
        <p:spPr>
          <a:xfrm>
            <a:off x="10439102" y="4145165"/>
            <a:ext cx="1780703" cy="2164311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82CFCA46-5F5A-867F-B19C-4F9ED5BA15A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r="46794"/>
          <a:stretch/>
        </p:blipFill>
        <p:spPr>
          <a:xfrm rot="10800000">
            <a:off x="-27806" y="2452933"/>
            <a:ext cx="1370742" cy="2632414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11E8F80C-ACB2-552E-4433-1A8A2708F18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t="1" b="-9728"/>
          <a:stretch/>
        </p:blipFill>
        <p:spPr>
          <a:xfrm rot="18286209">
            <a:off x="887827" y="4958926"/>
            <a:ext cx="910220" cy="102050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365760"/>
            <a:ext cx="10277856" cy="1655064"/>
          </a:xfrm>
        </p:spPr>
        <p:txBody>
          <a:bodyPr anchor="b"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75304" y="2441448"/>
            <a:ext cx="3602736" cy="3575304"/>
          </a:xfrm>
        </p:spPr>
        <p:txBody>
          <a:bodyPr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D1DCC4A1-0DB3-3480-3A1A-78FC85FE7ECE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293608" y="2441447"/>
            <a:ext cx="3063240" cy="3575303"/>
          </a:xfrm>
        </p:spPr>
        <p:txBody>
          <a:bodyPr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38508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4ACFCA6-7ECE-9BFB-9389-6DB74C86285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21" r="21"/>
          <a:stretch/>
        </p:blipFill>
        <p:spPr>
          <a:xfrm>
            <a:off x="-5192" y="-1"/>
            <a:ext cx="12197192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33856" y="56450"/>
            <a:ext cx="9912096" cy="2743200"/>
          </a:xfrm>
        </p:spPr>
        <p:txBody>
          <a:bodyPr anchor="b">
            <a:noAutofit/>
          </a:bodyPr>
          <a:lstStyle>
            <a:lvl1pPr algn="l">
              <a:defRPr sz="6600" b="1" i="0" cap="none" spc="-150" baseline="0">
                <a:solidFill>
                  <a:schemeClr val="accent2">
                    <a:lumMod val="25000"/>
                  </a:schemeClr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75304" y="3110546"/>
            <a:ext cx="4114800" cy="2743200"/>
          </a:xfrm>
        </p:spPr>
        <p:txBody>
          <a:bodyPr>
            <a:no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2400" b="0" cap="all" baseline="0">
                <a:solidFill>
                  <a:schemeClr val="accent2">
                    <a:lumMod val="25000"/>
                  </a:schemeClr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608354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01">
    <p:bg>
      <p:bgPr>
        <a:gradFill>
          <a:gsLst>
            <a:gs pos="33000">
              <a:schemeClr val="bg2"/>
            </a:gs>
            <a:gs pos="59000">
              <a:schemeClr val="tx2">
                <a:lumMod val="90000"/>
                <a:alpha val="65163"/>
              </a:schemeClr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850392"/>
            <a:ext cx="3913632" cy="4800600"/>
          </a:xfrm>
        </p:spPr>
        <p:txBody>
          <a:bodyPr/>
          <a:lstStyle>
            <a:lvl1pPr>
              <a:defRPr>
                <a:solidFill>
                  <a:schemeClr val="accent2">
                    <a:lumMod val="2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8384" y="1965960"/>
            <a:ext cx="4050792" cy="2953512"/>
          </a:xfrm>
        </p:spPr>
        <p:txBody>
          <a:bodyPr anchor="ctr" anchorCtr="0"/>
          <a:lstStyle>
            <a:lvl1pPr>
              <a:defRPr cap="all" baseline="0">
                <a:solidFill>
                  <a:schemeClr val="accent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Rounded Rectangle 4">
            <a:extLst>
              <a:ext uri="{FF2B5EF4-FFF2-40B4-BE49-F238E27FC236}">
                <a16:creationId xmlns:a16="http://schemas.microsoft.com/office/drawing/2014/main" id="{906EB944-76A9-6F98-104E-59CD34F5CF94}"/>
              </a:ext>
            </a:extLst>
          </p:cNvPr>
          <p:cNvSpPr/>
          <p:nvPr userDrawn="1"/>
        </p:nvSpPr>
        <p:spPr>
          <a:xfrm>
            <a:off x="256674" y="256674"/>
            <a:ext cx="11678651" cy="6352673"/>
          </a:xfrm>
          <a:prstGeom prst="roundRect">
            <a:avLst>
              <a:gd name="adj" fmla="val 4303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7">
            <a:extLst>
              <a:ext uri="{FF2B5EF4-FFF2-40B4-BE49-F238E27FC236}">
                <a16:creationId xmlns:a16="http://schemas.microsoft.com/office/drawing/2014/main" id="{898C8E3F-6992-0D8A-CCA1-3DD2C147AA8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4756"/>
          <a:stretch/>
        </p:blipFill>
        <p:spPr>
          <a:xfrm>
            <a:off x="8853067" y="1"/>
            <a:ext cx="1875091" cy="1605320"/>
          </a:xfrm>
          <a:prstGeom prst="rect">
            <a:avLst/>
          </a:prstGeom>
        </p:spPr>
      </p:pic>
      <p:pic>
        <p:nvPicPr>
          <p:cNvPr id="13" name="Picture 7">
            <a:extLst>
              <a:ext uri="{FF2B5EF4-FFF2-40B4-BE49-F238E27FC236}">
                <a16:creationId xmlns:a16="http://schemas.microsoft.com/office/drawing/2014/main" id="{4417AC45-4CB7-72E8-3723-B1A3D81FB6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713775" y="5533690"/>
            <a:ext cx="493392" cy="495528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AE5941EF-B160-313A-DA99-73C86EDC4C1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46794"/>
          <a:stretch/>
        </p:blipFill>
        <p:spPr>
          <a:xfrm>
            <a:off x="10316909" y="2723673"/>
            <a:ext cx="1875091" cy="3600981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EEC16221-5852-F1A3-24D1-8EF5E907173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b="41791"/>
          <a:stretch/>
        </p:blipFill>
        <p:spPr>
          <a:xfrm>
            <a:off x="3497179" y="6324654"/>
            <a:ext cx="910220" cy="541368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5D8B34C3-E35E-0B4E-1F8E-59C449A3C8D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t="31904"/>
          <a:stretch/>
        </p:blipFill>
        <p:spPr>
          <a:xfrm>
            <a:off x="1601212" y="0"/>
            <a:ext cx="1032928" cy="718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8555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51FEFCE-5DDA-D353-F1BF-36752F5F079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2917"/>
            <a:ext cx="12197191" cy="685508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7824" y="1325880"/>
            <a:ext cx="10460736" cy="2286000"/>
          </a:xfrm>
        </p:spPr>
        <p:txBody>
          <a:bodyPr anchor="b">
            <a:noAutofit/>
          </a:bodyPr>
          <a:lstStyle>
            <a:lvl1pPr algn="ctr">
              <a:defRPr sz="6600" b="1" i="0" cap="none" spc="-150" baseline="0">
                <a:solidFill>
                  <a:schemeClr val="accent2">
                    <a:lumMod val="25000"/>
                  </a:schemeClr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77824" y="3749040"/>
            <a:ext cx="10460736" cy="2286000"/>
          </a:xfrm>
        </p:spPr>
        <p:txBody>
          <a:bodyPr>
            <a:noAutofit/>
          </a:bodyPr>
          <a:lstStyle>
            <a:lvl1pPr marL="0" indent="0" algn="ctr">
              <a:buNone/>
              <a:defRPr sz="3200" b="0" cap="all" baseline="0">
                <a:solidFill>
                  <a:schemeClr val="accent2">
                    <a:lumMod val="25000"/>
                  </a:schemeClr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027234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02">
    <p:bg>
      <p:bgPr>
        <a:gradFill>
          <a:gsLst>
            <a:gs pos="33000">
              <a:schemeClr val="bg2"/>
            </a:gs>
            <a:gs pos="59000">
              <a:schemeClr val="tx2">
                <a:lumMod val="90000"/>
                <a:alpha val="65163"/>
              </a:schemeClr>
            </a:gs>
          </a:gsLst>
          <a:lin ang="19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3">
            <a:extLst>
              <a:ext uri="{FF2B5EF4-FFF2-40B4-BE49-F238E27FC236}">
                <a16:creationId xmlns:a16="http://schemas.microsoft.com/office/drawing/2014/main" id="{B6718ABD-4EA5-E3C5-0225-F6671DCA53AD}"/>
              </a:ext>
            </a:extLst>
          </p:cNvPr>
          <p:cNvSpPr/>
          <p:nvPr userDrawn="1"/>
        </p:nvSpPr>
        <p:spPr>
          <a:xfrm>
            <a:off x="256674" y="256674"/>
            <a:ext cx="11678651" cy="6352673"/>
          </a:xfrm>
          <a:prstGeom prst="roundRect">
            <a:avLst>
              <a:gd name="adj" fmla="val 4303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721A955-CA2D-A65D-6E60-DAAAA4ACFA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1050"/>
          <a:stretch/>
        </p:blipFill>
        <p:spPr>
          <a:xfrm>
            <a:off x="0" y="2887579"/>
            <a:ext cx="2432421" cy="3604662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AB70155A-604C-AD00-BE69-4505C75CE01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5874" b="-1"/>
          <a:stretch/>
        </p:blipFill>
        <p:spPr>
          <a:xfrm rot="5400000">
            <a:off x="11281284" y="2493882"/>
            <a:ext cx="1032928" cy="887899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F74D1084-EF5E-D016-13E0-1840BDFFD0A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b="-880"/>
          <a:stretch/>
        </p:blipFill>
        <p:spPr>
          <a:xfrm>
            <a:off x="9897978" y="5987153"/>
            <a:ext cx="490012" cy="5050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365760"/>
            <a:ext cx="10277856" cy="1655064"/>
          </a:xfrm>
        </p:spPr>
        <p:txBody>
          <a:bodyPr anchor="b"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75304" y="2313432"/>
            <a:ext cx="6327648" cy="3218688"/>
          </a:xfrm>
        </p:spPr>
        <p:txBody>
          <a:bodyPr anchor="ctr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90326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E1B9A11-4222-BB4A-66D3-D37C79AC57C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1" r="21" b="21"/>
          <a:stretch/>
        </p:blipFill>
        <p:spPr>
          <a:xfrm>
            <a:off x="-2595" y="1459"/>
            <a:ext cx="12197191" cy="685508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54296" y="27432"/>
            <a:ext cx="7004304" cy="3566160"/>
          </a:xfrm>
        </p:spPr>
        <p:txBody>
          <a:bodyPr anchor="b">
            <a:noAutofit/>
          </a:bodyPr>
          <a:lstStyle>
            <a:lvl1pPr algn="ctr">
              <a:defRPr sz="6000" b="1" i="0" cap="none" spc="-150" baseline="0">
                <a:solidFill>
                  <a:schemeClr val="accent2">
                    <a:lumMod val="25000"/>
                  </a:schemeClr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54295" y="3767328"/>
            <a:ext cx="7004303" cy="1161288"/>
          </a:xfrm>
        </p:spPr>
        <p:txBody>
          <a:bodyPr>
            <a:noAutofit/>
          </a:bodyPr>
          <a:lstStyle>
            <a:lvl1pPr marL="0" indent="0" algn="ctr">
              <a:buNone/>
              <a:defRPr sz="3200" b="0" cap="all" baseline="0">
                <a:solidFill>
                  <a:schemeClr val="accent2">
                    <a:lumMod val="25000"/>
                  </a:schemeClr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296238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01">
    <p:bg>
      <p:bgPr>
        <a:gradFill>
          <a:gsLst>
            <a:gs pos="33000">
              <a:schemeClr val="bg2"/>
            </a:gs>
            <a:gs pos="59000">
              <a:schemeClr val="tx2">
                <a:lumMod val="90000"/>
                <a:alpha val="65163"/>
              </a:schemeClr>
            </a:gs>
          </a:gsLst>
          <a:lin ang="21594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772C86F9-080E-93F7-C7B1-F5BEAD84E3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365760"/>
            <a:ext cx="10506456" cy="1655064"/>
          </a:xfrm>
        </p:spPr>
        <p:txBody>
          <a:bodyPr anchor="b"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13049-5F46-053E-6279-8183259649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7280" y="2432304"/>
            <a:ext cx="3108960" cy="34123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DFB03A-367B-9ADA-8071-E22871EC11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736592" y="1920240"/>
            <a:ext cx="6620256" cy="39136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8/6/20XX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7FF98F94-8801-13BE-8EB4-01921AC196C8}"/>
              </a:ext>
            </a:extLst>
          </p:cNvPr>
          <p:cNvSpPr/>
          <p:nvPr userDrawn="1"/>
        </p:nvSpPr>
        <p:spPr>
          <a:xfrm>
            <a:off x="256674" y="256674"/>
            <a:ext cx="11678651" cy="6352673"/>
          </a:xfrm>
          <a:prstGeom prst="roundRect">
            <a:avLst>
              <a:gd name="adj" fmla="val 4303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B7BF5718-9534-FD92-79D7-ECC66603E70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62387"/>
          <a:stretch/>
        </p:blipFill>
        <p:spPr>
          <a:xfrm rot="5400000">
            <a:off x="1778676" y="5204330"/>
            <a:ext cx="907513" cy="2465321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4FF40650-9AD0-96F8-F702-185D1729AF8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3558" y="5429608"/>
            <a:ext cx="406214" cy="415066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83AC8518-2F0B-6FC0-0C0E-6CE9D00EAC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t="-4860" b="-1"/>
          <a:stretch/>
        </p:blipFill>
        <p:spPr>
          <a:xfrm>
            <a:off x="10214191" y="365126"/>
            <a:ext cx="1032928" cy="1106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3603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03">
    <p:bg>
      <p:bgPr>
        <a:gradFill>
          <a:gsLst>
            <a:gs pos="33000">
              <a:schemeClr val="bg2"/>
            </a:gs>
            <a:gs pos="59000">
              <a:schemeClr val="tx2">
                <a:lumMod val="90000"/>
                <a:alpha val="65163"/>
              </a:schemeClr>
            </a:gs>
          </a:gsLst>
          <a:lin ang="19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E7B4AF60-AC65-3E7A-4A5D-EBF1A7030D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063" b="3063"/>
          <a:stretch/>
        </p:blipFill>
        <p:spPr>
          <a:xfrm>
            <a:off x="1" y="2917"/>
            <a:ext cx="12197189" cy="6855082"/>
          </a:xfrm>
          <a:prstGeom prst="rect">
            <a:avLst/>
          </a:prstGeom>
        </p:spPr>
      </p:pic>
      <p:sp>
        <p:nvSpPr>
          <p:cNvPr id="12" name="Rounded Rectangle 4">
            <a:extLst>
              <a:ext uri="{FF2B5EF4-FFF2-40B4-BE49-F238E27FC236}">
                <a16:creationId xmlns:a16="http://schemas.microsoft.com/office/drawing/2014/main" id="{95671103-2960-81E2-9A76-0E7FDE6B3E55}"/>
              </a:ext>
            </a:extLst>
          </p:cNvPr>
          <p:cNvSpPr/>
          <p:nvPr userDrawn="1"/>
        </p:nvSpPr>
        <p:spPr>
          <a:xfrm>
            <a:off x="256674" y="256674"/>
            <a:ext cx="11678651" cy="6352673"/>
          </a:xfrm>
          <a:prstGeom prst="roundRect">
            <a:avLst>
              <a:gd name="adj" fmla="val 4303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365760"/>
            <a:ext cx="10277856" cy="1655064"/>
          </a:xfrm>
        </p:spPr>
        <p:txBody>
          <a:bodyPr anchor="b"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75304" y="2276856"/>
            <a:ext cx="6327648" cy="3090672"/>
          </a:xfrm>
        </p:spPr>
        <p:txBody>
          <a:bodyPr anchor="ctr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12648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 02">
    <p:bg>
      <p:bgPr>
        <a:gradFill>
          <a:gsLst>
            <a:gs pos="33000">
              <a:schemeClr val="bg2"/>
            </a:gs>
            <a:gs pos="59000">
              <a:schemeClr val="tx2">
                <a:lumMod val="90000"/>
                <a:alpha val="65163"/>
              </a:schemeClr>
            </a:gs>
          </a:gsLst>
          <a:lin ang="16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4">
            <a:extLst>
              <a:ext uri="{FF2B5EF4-FFF2-40B4-BE49-F238E27FC236}">
                <a16:creationId xmlns:a16="http://schemas.microsoft.com/office/drawing/2014/main" id="{86060D16-E6F6-EA0E-E58E-526234AB6564}"/>
              </a:ext>
            </a:extLst>
          </p:cNvPr>
          <p:cNvSpPr/>
          <p:nvPr userDrawn="1"/>
        </p:nvSpPr>
        <p:spPr>
          <a:xfrm>
            <a:off x="256674" y="256674"/>
            <a:ext cx="11678651" cy="6352673"/>
          </a:xfrm>
          <a:prstGeom prst="roundRect">
            <a:avLst>
              <a:gd name="adj" fmla="val 4303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0E0958AA-6F1A-C4A2-FB66-1A6F7F8834B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-6095" b="-1"/>
          <a:stretch/>
        </p:blipFill>
        <p:spPr>
          <a:xfrm>
            <a:off x="569419" y="4426479"/>
            <a:ext cx="1472805" cy="1596616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3DEADFA2-398E-9388-8295-063D31FB38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-6095" b="-1"/>
          <a:stretch/>
        </p:blipFill>
        <p:spPr>
          <a:xfrm rot="3765410" flipV="1">
            <a:off x="1448505" y="4094575"/>
            <a:ext cx="862484" cy="934988"/>
          </a:xfrm>
          <a:prstGeom prst="rect">
            <a:avLst/>
          </a:prstGeom>
        </p:spPr>
      </p:pic>
      <p:pic>
        <p:nvPicPr>
          <p:cNvPr id="10" name="Picture 7">
            <a:extLst>
              <a:ext uri="{FF2B5EF4-FFF2-40B4-BE49-F238E27FC236}">
                <a16:creationId xmlns:a16="http://schemas.microsoft.com/office/drawing/2014/main" id="{D09A7588-8EFD-A0C5-4235-45B7D657ECF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b="35453"/>
          <a:stretch/>
        </p:blipFill>
        <p:spPr>
          <a:xfrm>
            <a:off x="9469547" y="5719093"/>
            <a:ext cx="1756858" cy="1138907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EF04D7D6-513C-D18A-AF21-D10F0E5D3B8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-1" r="-750"/>
          <a:stretch/>
        </p:blipFill>
        <p:spPr>
          <a:xfrm>
            <a:off x="8844546" y="50582"/>
            <a:ext cx="1307037" cy="13255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365760"/>
            <a:ext cx="10277856" cy="1655064"/>
          </a:xfrm>
        </p:spPr>
        <p:txBody>
          <a:bodyPr anchor="b"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75304" y="2441448"/>
            <a:ext cx="3602736" cy="3575304"/>
          </a:xfrm>
        </p:spPr>
        <p:txBody>
          <a:bodyPr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D1DCC4A1-0DB3-3480-3A1A-78FC85FE7ECE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7671816" y="2441448"/>
            <a:ext cx="3602736" cy="3575304"/>
          </a:xfrm>
        </p:spPr>
        <p:txBody>
          <a:bodyPr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97282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0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6">
            <a:extLst>
              <a:ext uri="{FF2B5EF4-FFF2-40B4-BE49-F238E27FC236}">
                <a16:creationId xmlns:a16="http://schemas.microsoft.com/office/drawing/2014/main" id="{1B32A35F-9C9A-7C7D-DE93-B55FFF07D66E}"/>
              </a:ext>
            </a:extLst>
          </p:cNvPr>
          <p:cNvSpPr/>
          <p:nvPr userDrawn="1"/>
        </p:nvSpPr>
        <p:spPr>
          <a:xfrm>
            <a:off x="256674" y="256674"/>
            <a:ext cx="11678651" cy="6352673"/>
          </a:xfrm>
          <a:prstGeom prst="roundRect">
            <a:avLst>
              <a:gd name="adj" fmla="val 4303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98299DF-E702-8750-30F5-798D7C96AA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365760"/>
            <a:ext cx="10277856" cy="1655064"/>
          </a:xfrm>
        </p:spPr>
        <p:txBody>
          <a:bodyPr anchor="b"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0CE72F6-1D9D-E61E-F1EE-2861FDF765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0432" y="2459736"/>
            <a:ext cx="2843784" cy="3090672"/>
          </a:xfrm>
        </p:spPr>
        <p:txBody>
          <a:bodyPr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EFAE94C-C299-8167-1BD9-4FC98C04C63C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233672" y="2523744"/>
            <a:ext cx="6693408" cy="3273552"/>
          </a:xfrm>
        </p:spPr>
        <p:txBody>
          <a:bodyPr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8/6/20XX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49479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C4D7FA-B85E-4477-8C62-94955B340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1226BB-3E56-4E7F-8172-7EC03C9F0B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5D08EF-72FB-4F19-9916-65815A9CA9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563001"/>
            <a:ext cx="2743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noProof="0" dirty="0"/>
              <a:t>8/6/20XX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65084D-BC85-4A55-BD80-93876AD101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563001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FDEF23-A140-4DD6-A0D0-A86BD4DF34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75912" y="6563001"/>
            <a:ext cx="2743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C71654-96A5-4280-94F3-931C61A9F92C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470823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accent2">
              <a:lumMod val="2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000" b="0" i="0" kern="1200">
          <a:solidFill>
            <a:schemeClr val="accent2">
              <a:lumMod val="2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b="0" i="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b="0" i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325" userDrawn="1">
          <p15:clr>
            <a:srgbClr val="F26B43"/>
          </p15:clr>
        </p15:guide>
        <p15:guide id="4" pos="734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F23437DF-FFBB-472A-94BA-2EE52C759F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 flipH="1" flipV="1">
            <a:off x="2658374" y="541119"/>
            <a:ext cx="6875252" cy="522122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4974D19-4783-48EA-AAFD-204D218F22F3}"/>
              </a:ext>
            </a:extLst>
          </p:cNvPr>
          <p:cNvSpPr txBox="1"/>
          <p:nvPr/>
        </p:nvSpPr>
        <p:spPr>
          <a:xfrm>
            <a:off x="8741800" y="501271"/>
            <a:ext cx="3032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Kristina Joksimović 1805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D4A0616-F2AF-42E0-956B-2018476AC664}"/>
              </a:ext>
            </a:extLst>
          </p:cNvPr>
          <p:cNvSpPr txBox="1">
            <a:spLocks/>
          </p:cNvSpPr>
          <p:nvPr/>
        </p:nvSpPr>
        <p:spPr>
          <a:xfrm>
            <a:off x="1090373" y="5930944"/>
            <a:ext cx="10011254" cy="87765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b="1" i="0" kern="1200" cap="none" baseline="0">
                <a:solidFill>
                  <a:schemeClr val="accent2">
                    <a:lumMod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 err="1">
                <a:solidFill>
                  <a:schemeClr val="accent2">
                    <a:lumMod val="10000"/>
                  </a:schemeClr>
                </a:solidFill>
              </a:rPr>
              <a:t>Distribuirana</a:t>
            </a:r>
            <a:r>
              <a:rPr lang="en-US" sz="4800" dirty="0">
                <a:solidFill>
                  <a:schemeClr val="accent2">
                    <a:lumMod val="10000"/>
                  </a:schemeClr>
                </a:solidFill>
              </a:rPr>
              <a:t> </a:t>
            </a:r>
            <a:r>
              <a:rPr lang="en-US" sz="4800" dirty="0" err="1">
                <a:solidFill>
                  <a:schemeClr val="accent2">
                    <a:lumMod val="10000"/>
                  </a:schemeClr>
                </a:solidFill>
              </a:rPr>
              <a:t>baza</a:t>
            </a:r>
            <a:r>
              <a:rPr lang="en-US" sz="4800" dirty="0">
                <a:solidFill>
                  <a:schemeClr val="accent2">
                    <a:lumMod val="10000"/>
                  </a:schemeClr>
                </a:solidFill>
              </a:rPr>
              <a:t> </a:t>
            </a:r>
            <a:r>
              <a:rPr lang="en-US" sz="4800" dirty="0" err="1">
                <a:solidFill>
                  <a:schemeClr val="accent2">
                    <a:lumMod val="10000"/>
                  </a:schemeClr>
                </a:solidFill>
              </a:rPr>
              <a:t>podataka</a:t>
            </a:r>
            <a:endParaRPr lang="en-US" sz="4800" dirty="0">
              <a:solidFill>
                <a:schemeClr val="accent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2633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0034E89-1952-5288-08A0-70A4A73BE3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6602" y="-10274"/>
            <a:ext cx="11058795" cy="1254090"/>
          </a:xfrm>
          <a:noFill/>
        </p:spPr>
        <p:txBody>
          <a:bodyPr anchor="ctr">
            <a:noAutofit/>
          </a:bodyPr>
          <a:lstStyle/>
          <a:p>
            <a:r>
              <a:rPr lang="en-US" dirty="0"/>
              <a:t>Cloud </a:t>
            </a:r>
            <a:r>
              <a:rPr lang="en-US" dirty="0" err="1"/>
              <a:t>okruženje</a:t>
            </a:r>
            <a:endParaRPr lang="en-US" dirty="0"/>
          </a:p>
        </p:txBody>
      </p:sp>
      <p:pic>
        <p:nvPicPr>
          <p:cNvPr id="1026" name="Picture 2" descr="CockroachDB Cloud | Fast. Flexible. Fully managed.">
            <a:extLst>
              <a:ext uri="{FF2B5EF4-FFF2-40B4-BE49-F238E27FC236}">
                <a16:creationId xmlns:a16="http://schemas.microsoft.com/office/drawing/2014/main" id="{A3E7C566-BF53-4B57-BBDD-80002D98A8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4979" y="342900"/>
            <a:ext cx="9144000" cy="651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80855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A0D7AA-8A21-B977-56ED-94406F2995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7426" y="1350412"/>
            <a:ext cx="9912096" cy="2743200"/>
          </a:xfrm>
          <a:noFill/>
        </p:spPr>
        <p:txBody>
          <a:bodyPr anchor="b">
            <a:noAutofit/>
          </a:bodyPr>
          <a:lstStyle/>
          <a:p>
            <a:r>
              <a:rPr lang="en-US" dirty="0" err="1"/>
              <a:t>Hvala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pažnji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AEA9ADD-AE9B-4245-AD84-2C1AFF9138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8580" y="2041962"/>
            <a:ext cx="2395269" cy="2395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6166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3000">
              <a:schemeClr val="bg2"/>
            </a:gs>
            <a:gs pos="59000">
              <a:schemeClr val="tx2">
                <a:lumMod val="90000"/>
                <a:alpha val="65163"/>
              </a:schemeClr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C2181D-911C-1343-7267-E35AC86CC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850392"/>
            <a:ext cx="3913632" cy="4800600"/>
          </a:xfrm>
          <a:noFill/>
        </p:spPr>
        <p:txBody>
          <a:bodyPr anchor="ctr">
            <a:noAutofit/>
          </a:bodyPr>
          <a:lstStyle/>
          <a:p>
            <a:r>
              <a:rPr lang="en-US" dirty="0" err="1"/>
              <a:t>Sadržaj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EA8735-F1DC-1DE6-0A38-429B2F660F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20820" y="1952244"/>
            <a:ext cx="5754624" cy="2953512"/>
          </a:xfrm>
          <a:noFill/>
        </p:spPr>
        <p:txBody>
          <a:bodyPr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cap="none" dirty="0" err="1"/>
              <a:t>Distribuirane</a:t>
            </a:r>
            <a:r>
              <a:rPr lang="en-US" cap="none" dirty="0"/>
              <a:t> </a:t>
            </a:r>
            <a:r>
              <a:rPr lang="en-US" cap="none" dirty="0" err="1"/>
              <a:t>baze</a:t>
            </a:r>
            <a:r>
              <a:rPr lang="en-US" cap="none" dirty="0"/>
              <a:t> </a:t>
            </a:r>
            <a:r>
              <a:rPr lang="en-US" cap="none" dirty="0" err="1"/>
              <a:t>podataka</a:t>
            </a:r>
            <a:endParaRPr lang="en-US" cap="non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cap="none" dirty="0" err="1"/>
              <a:t>Razvoj</a:t>
            </a:r>
            <a:r>
              <a:rPr lang="en-US" cap="none" dirty="0"/>
              <a:t> </a:t>
            </a:r>
            <a:r>
              <a:rPr lang="en-US" cap="none" dirty="0" err="1"/>
              <a:t>CockroachDB</a:t>
            </a:r>
            <a:endParaRPr lang="en-US" cap="non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cap="none" dirty="0" err="1"/>
              <a:t>Arhitektura</a:t>
            </a:r>
            <a:r>
              <a:rPr lang="en-US" cap="none" dirty="0"/>
              <a:t> </a:t>
            </a:r>
            <a:r>
              <a:rPr lang="en-US" cap="none" dirty="0" err="1"/>
              <a:t>klastera</a:t>
            </a:r>
            <a:endParaRPr lang="en-US" cap="non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cap="none" dirty="0" err="1"/>
              <a:t>Slojevi</a:t>
            </a:r>
            <a:r>
              <a:rPr lang="en-US" cap="none" dirty="0"/>
              <a:t> </a:t>
            </a:r>
            <a:r>
              <a:rPr lang="en-US" cap="none" dirty="0" err="1"/>
              <a:t>čvora</a:t>
            </a:r>
            <a:r>
              <a:rPr lang="en-US" cap="none" dirty="0"/>
              <a:t> – SQL, </a:t>
            </a:r>
            <a:r>
              <a:rPr lang="en-US" cap="none" dirty="0" err="1"/>
              <a:t>transakcioni</a:t>
            </a:r>
            <a:r>
              <a:rPr lang="en-US" cap="none" dirty="0"/>
              <a:t>, </a:t>
            </a:r>
            <a:r>
              <a:rPr lang="en-US" cap="none" dirty="0" err="1"/>
              <a:t>replikacioni</a:t>
            </a:r>
            <a:endParaRPr lang="en-US" cap="non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cap="none" dirty="0"/>
              <a:t>Cloud </a:t>
            </a:r>
            <a:r>
              <a:rPr lang="en-US" cap="none" dirty="0" err="1"/>
              <a:t>okruženje</a:t>
            </a:r>
            <a:endParaRPr lang="en-US" cap="none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6AA7FF5-11CA-8F71-5951-B10993962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75912" y="6563001"/>
            <a:ext cx="2743200" cy="228600"/>
          </a:xfrm>
        </p:spPr>
        <p:txBody>
          <a:bodyPr/>
          <a:lstStyle/>
          <a:p>
            <a:fld id="{CBD12358-51D2-46B3-9BDE-DF29528B9454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85073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63CB3-2956-E8D2-C23D-A3BAA7295D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88253" y="71121"/>
            <a:ext cx="8815493" cy="987213"/>
          </a:xfrm>
          <a:noFill/>
        </p:spPr>
        <p:txBody>
          <a:bodyPr>
            <a:noAutofit/>
          </a:bodyPr>
          <a:lstStyle/>
          <a:p>
            <a:r>
              <a:rPr lang="en-US" sz="4800" dirty="0" err="1"/>
              <a:t>Distribuirane</a:t>
            </a:r>
            <a:r>
              <a:rPr lang="en-US" sz="4800" dirty="0"/>
              <a:t> </a:t>
            </a:r>
            <a:r>
              <a:rPr lang="en-US" sz="4800" dirty="0" err="1"/>
              <a:t>baze</a:t>
            </a:r>
            <a:r>
              <a:rPr lang="en-US" sz="4800" dirty="0"/>
              <a:t> </a:t>
            </a:r>
            <a:r>
              <a:rPr lang="en-US" sz="4800" dirty="0" err="1"/>
              <a:t>podataka</a:t>
            </a:r>
            <a:endParaRPr lang="en-US" sz="4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EECEBD4-35BF-26BB-D438-DA43EBD5EE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6024" y="1479973"/>
            <a:ext cx="10460736" cy="3176693"/>
          </a:xfrm>
          <a:noFill/>
        </p:spPr>
        <p:txBody>
          <a:bodyPr>
            <a:no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400" dirty="0" err="1"/>
              <a:t>Homogene</a:t>
            </a:r>
            <a:r>
              <a:rPr lang="en-US" sz="2400" dirty="0"/>
              <a:t> vs </a:t>
            </a:r>
            <a:r>
              <a:rPr lang="en-US" sz="2400" dirty="0" err="1"/>
              <a:t>heterogene</a:t>
            </a:r>
            <a:endParaRPr lang="en-US" sz="2400" dirty="0"/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400" dirty="0" err="1"/>
              <a:t>Replikacija</a:t>
            </a:r>
            <a:r>
              <a:rPr lang="en-US" sz="2400" dirty="0"/>
              <a:t> </a:t>
            </a:r>
            <a:r>
              <a:rPr lang="en-US" sz="2400" dirty="0" err="1"/>
              <a:t>podataka</a:t>
            </a:r>
            <a:endParaRPr lang="en-US" sz="2400" dirty="0"/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US" sz="1800" dirty="0" err="1"/>
              <a:t>Potpuna</a:t>
            </a:r>
            <a:r>
              <a:rPr lang="en-US" sz="1800" dirty="0"/>
              <a:t> vs </a:t>
            </a:r>
            <a:r>
              <a:rPr lang="en-US" sz="1800" dirty="0" err="1"/>
              <a:t>Delimična</a:t>
            </a:r>
            <a:endParaRPr lang="en-US" sz="1800" dirty="0"/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US" sz="1800" dirty="0"/>
              <a:t>Master-slave, Multi-master, Peer-to-Peer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B8C2FD">
                    <a:lumMod val="25000"/>
                  </a:srgbClr>
                </a:solidFill>
                <a:effectLst/>
                <a:uLnTx/>
                <a:uFillTx/>
                <a:ea typeface="+mn-ea"/>
                <a:cs typeface="+mn-cs"/>
              </a:rPr>
              <a:t>PARTICIONISANJE (SHARDING)</a:t>
            </a:r>
          </a:p>
          <a:p>
            <a:pPr marL="1028700" marR="0" lvl="1" indent="-3429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ptos"/>
                <a:ea typeface="+mn-ea"/>
                <a:cs typeface="+mn-cs"/>
              </a:rPr>
              <a:t>Horizontalno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ptos"/>
                <a:ea typeface="+mn-ea"/>
                <a:cs typeface="+mn-cs"/>
              </a:rPr>
              <a:t> vs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ptos"/>
                <a:ea typeface="+mn-ea"/>
                <a:cs typeface="+mn-cs"/>
              </a:rPr>
              <a:t>Vertikalno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ptos"/>
              <a:ea typeface="+mn-ea"/>
              <a:cs typeface="+mn-cs"/>
            </a:endParaRPr>
          </a:p>
          <a:p>
            <a:pPr marL="1028700" marR="0" lvl="1" indent="-3429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ptos"/>
                <a:ea typeface="+mn-ea"/>
                <a:cs typeface="+mn-cs"/>
              </a:rPr>
              <a:t>Rebalansiranje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ptos"/>
              <a:ea typeface="+mn-ea"/>
              <a:cs typeface="+mn-cs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3000" dirty="0"/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BC7A75-E928-4DA0-862A-4BBBBB19145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8933" y="1623907"/>
            <a:ext cx="6019800" cy="1805093"/>
          </a:xfrm>
          <a:prstGeom prst="rect">
            <a:avLst/>
          </a:prstGeom>
          <a:effectLst>
            <a:softEdge rad="254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9AF3B2-35B8-487F-8302-10C49EA0AF76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2" b="1074"/>
          <a:stretch/>
        </p:blipFill>
        <p:spPr bwMode="auto">
          <a:xfrm>
            <a:off x="4324138" y="3862493"/>
            <a:ext cx="4544695" cy="2743200"/>
          </a:xfrm>
          <a:prstGeom prst="rect">
            <a:avLst/>
          </a:prstGeom>
          <a:noFill/>
          <a:ln>
            <a:noFill/>
          </a:ln>
          <a:effectLst>
            <a:softEdge rad="25400"/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185038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3000">
              <a:schemeClr val="bg2"/>
            </a:gs>
            <a:gs pos="59000">
              <a:schemeClr val="tx2">
                <a:lumMod val="90000"/>
                <a:alpha val="65163"/>
              </a:schemeClr>
            </a:gs>
          </a:gsLst>
          <a:lin ang="19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5F5E3-2B1C-7C0A-8581-67A9052D1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592" y="-125307"/>
            <a:ext cx="10277856" cy="1655064"/>
          </a:xfrm>
          <a:noFill/>
        </p:spPr>
        <p:txBody>
          <a:bodyPr anchor="b">
            <a:noAutofit/>
          </a:bodyPr>
          <a:lstStyle/>
          <a:p>
            <a:r>
              <a:rPr lang="en-US" dirty="0" err="1"/>
              <a:t>Distribuirane</a:t>
            </a:r>
            <a:r>
              <a:rPr lang="en-US" dirty="0"/>
              <a:t> </a:t>
            </a:r>
            <a:r>
              <a:rPr lang="en-US" dirty="0" err="1"/>
              <a:t>baze</a:t>
            </a:r>
            <a:r>
              <a:rPr lang="en-US" dirty="0"/>
              <a:t> </a:t>
            </a:r>
            <a:r>
              <a:rPr lang="en-US" dirty="0" err="1"/>
              <a:t>podataka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A33159-D030-2F82-A142-F759407283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64352" y="1453557"/>
            <a:ext cx="6327648" cy="2873586"/>
          </a:xfrm>
          <a:noFill/>
        </p:spPr>
        <p:txBody>
          <a:bodyPr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Klasterovanje</a:t>
            </a:r>
            <a:r>
              <a:rPr lang="en-US" dirty="0"/>
              <a:t> </a:t>
            </a:r>
          </a:p>
          <a:p>
            <a:pPr marL="1028700" lvl="1" indent="-342900"/>
            <a:r>
              <a:rPr lang="en-US" dirty="0"/>
              <a:t>Shared-nothing, shared-disk, shared-everything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Visoka</a:t>
            </a:r>
            <a:r>
              <a:rPr lang="en-US" dirty="0"/>
              <a:t> </a:t>
            </a:r>
            <a:r>
              <a:rPr lang="en-US" dirty="0" err="1"/>
              <a:t>dostupnost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oporavak</a:t>
            </a:r>
            <a:r>
              <a:rPr lang="en-US" dirty="0"/>
              <a:t> od </a:t>
            </a:r>
            <a:r>
              <a:rPr lang="en-US" dirty="0" err="1"/>
              <a:t>katastrofa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CAP </a:t>
            </a:r>
            <a:r>
              <a:rPr lang="en-US" dirty="0" err="1"/>
              <a:t>teorema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D7B9109-9E17-1A7A-3A9A-0F1C07BF3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75912" y="6563001"/>
            <a:ext cx="2743200" cy="228600"/>
          </a:xfrm>
        </p:spPr>
        <p:txBody>
          <a:bodyPr/>
          <a:lstStyle/>
          <a:p>
            <a:fld id="{CBD12358-51D2-46B3-9BDE-DF29528B9454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ADAC1B-76ED-438D-88F2-C485438784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7702" y="3429000"/>
            <a:ext cx="3905795" cy="2991267"/>
          </a:xfrm>
          <a:prstGeom prst="rect">
            <a:avLst/>
          </a:prstGeom>
          <a:effectLst>
            <a:softEdge rad="25400"/>
          </a:effectLst>
        </p:spPr>
      </p:pic>
    </p:spTree>
    <p:extLst>
      <p:ext uri="{BB962C8B-B14F-4D97-AF65-F5344CB8AC3E}">
        <p14:creationId xmlns:p14="http://schemas.microsoft.com/office/powerpoint/2010/main" val="36666746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ABE40-AA00-F366-A36A-B3F1AADBF0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58060" y="577765"/>
            <a:ext cx="5996771" cy="1352635"/>
          </a:xfrm>
          <a:noFill/>
        </p:spPr>
        <p:txBody>
          <a:bodyPr>
            <a:noAutofit/>
          </a:bodyPr>
          <a:lstStyle/>
          <a:p>
            <a:r>
              <a:rPr lang="en-US" dirty="0" err="1"/>
              <a:t>CockroachDB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446868-83F0-CEEF-5E60-6D55C93B52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54293" y="2251794"/>
            <a:ext cx="7004303" cy="1930739"/>
          </a:xfrm>
          <a:noFill/>
        </p:spPr>
        <p:txBody>
          <a:bodyPr>
            <a:noAutofit/>
          </a:bodyPr>
          <a:lstStyle/>
          <a:p>
            <a:r>
              <a:rPr lang="en-US" cap="none" dirty="0" err="1"/>
              <a:t>Relacione</a:t>
            </a:r>
            <a:r>
              <a:rPr lang="en-US" cap="none" dirty="0"/>
              <a:t> </a:t>
            </a:r>
            <a:r>
              <a:rPr lang="en-US" cap="none" dirty="0" err="1"/>
              <a:t>baze</a:t>
            </a:r>
            <a:r>
              <a:rPr lang="en-US" cap="none" dirty="0"/>
              <a:t> </a:t>
            </a:r>
            <a:r>
              <a:rPr lang="en-US" cap="none" dirty="0" err="1"/>
              <a:t>podataka</a:t>
            </a:r>
            <a:endParaRPr lang="en-US" cap="none" dirty="0"/>
          </a:p>
          <a:p>
            <a:r>
              <a:rPr lang="en-US" cap="none" dirty="0"/>
              <a:t> NoSQL </a:t>
            </a:r>
          </a:p>
          <a:p>
            <a:r>
              <a:rPr lang="en-US" cap="none" dirty="0" err="1"/>
              <a:t>Distribuirani</a:t>
            </a:r>
            <a:r>
              <a:rPr lang="en-US" cap="none" dirty="0"/>
              <a:t> SQL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F80CD2-95EE-45CD-9FB8-7BFF8C045B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298" y="3333835"/>
            <a:ext cx="1238504" cy="12385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8370451-6F4B-4A60-A063-B88A5E2C9F7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594588" y="3827970"/>
            <a:ext cx="2809875" cy="1879600"/>
          </a:xfrm>
          <a:prstGeom prst="rect">
            <a:avLst/>
          </a:prstGeom>
          <a:effectLst>
            <a:softEdge rad="254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C5B3937-A22D-461D-B7CC-D701EC632664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619835" y="4182533"/>
            <a:ext cx="2636772" cy="2389929"/>
          </a:xfrm>
          <a:prstGeom prst="rect">
            <a:avLst/>
          </a:prstGeom>
          <a:effectLst>
            <a:softEdge rad="25400"/>
          </a:effectLst>
        </p:spPr>
      </p:pic>
    </p:spTree>
    <p:extLst>
      <p:ext uri="{BB962C8B-B14F-4D97-AF65-F5344CB8AC3E}">
        <p14:creationId xmlns:p14="http://schemas.microsoft.com/office/powerpoint/2010/main" val="13717375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3000">
              <a:schemeClr val="bg2"/>
            </a:gs>
            <a:gs pos="59000">
              <a:schemeClr val="tx2">
                <a:lumMod val="90000"/>
                <a:alpha val="65163"/>
              </a:schemeClr>
            </a:gs>
          </a:gsLst>
          <a:lin ang="21594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A15DE-D135-0710-9984-A0A55E960C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65760"/>
            <a:ext cx="10506456" cy="1655064"/>
          </a:xfrm>
          <a:noFill/>
        </p:spPr>
        <p:txBody>
          <a:bodyPr>
            <a:noAutofit/>
          </a:bodyPr>
          <a:lstStyle/>
          <a:p>
            <a:r>
              <a:rPr lang="en-US" dirty="0" err="1"/>
              <a:t>Arhitektura</a:t>
            </a:r>
            <a:r>
              <a:rPr lang="en-US" dirty="0"/>
              <a:t> </a:t>
            </a:r>
            <a:r>
              <a:rPr lang="en-US" dirty="0" err="1"/>
              <a:t>klastera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C8AA23-D8D0-93BE-5C5F-103A750B0D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7280" y="2432304"/>
            <a:ext cx="4090540" cy="3412370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Prostor</a:t>
            </a:r>
            <a:r>
              <a:rPr lang="en-US" dirty="0"/>
              <a:t> </a:t>
            </a:r>
            <a:r>
              <a:rPr lang="en-US" b="1" dirty="0" err="1"/>
              <a:t>ključeva</a:t>
            </a:r>
            <a:r>
              <a:rPr lang="en-US" dirty="0"/>
              <a:t> </a:t>
            </a:r>
            <a:r>
              <a:rPr lang="en-US" dirty="0" err="1"/>
              <a:t>podeljen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b="1" dirty="0" err="1"/>
              <a:t>opsege</a:t>
            </a:r>
            <a:r>
              <a:rPr lang="en-US" dirty="0"/>
              <a:t> (</a:t>
            </a:r>
            <a:r>
              <a:rPr lang="en-US" dirty="0" err="1"/>
              <a:t>rangove</a:t>
            </a:r>
            <a:r>
              <a:rPr lang="en-US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Pristup</a:t>
            </a:r>
            <a:r>
              <a:rPr lang="en-US" dirty="0"/>
              <a:t> </a:t>
            </a:r>
            <a:r>
              <a:rPr lang="en-US" dirty="0" err="1"/>
              <a:t>preko</a:t>
            </a:r>
            <a:r>
              <a:rPr lang="en-US" dirty="0"/>
              <a:t> </a:t>
            </a:r>
            <a:r>
              <a:rPr lang="en-US" b="1" dirty="0"/>
              <a:t>gateway</a:t>
            </a:r>
            <a:r>
              <a:rPr lang="en-US" dirty="0"/>
              <a:t> </a:t>
            </a:r>
            <a:r>
              <a:rPr lang="en-US" dirty="0" err="1"/>
              <a:t>čvora</a:t>
            </a:r>
            <a:endParaRPr lang="en-US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Leaseholder</a:t>
            </a:r>
            <a:r>
              <a:rPr lang="en-US" dirty="0"/>
              <a:t> za </a:t>
            </a:r>
            <a:r>
              <a:rPr lang="en-US" dirty="0" err="1"/>
              <a:t>upravljanje</a:t>
            </a:r>
            <a:r>
              <a:rPr lang="en-US" dirty="0"/>
              <a:t> </a:t>
            </a:r>
            <a:r>
              <a:rPr lang="en-US" dirty="0" err="1"/>
              <a:t>operacijama</a:t>
            </a:r>
            <a:r>
              <a:rPr lang="en-US" dirty="0"/>
              <a:t> </a:t>
            </a:r>
            <a:r>
              <a:rPr lang="en-US" dirty="0" err="1"/>
              <a:t>nad</a:t>
            </a:r>
            <a:r>
              <a:rPr lang="en-US" dirty="0"/>
              <a:t> </a:t>
            </a:r>
            <a:r>
              <a:rPr lang="en-US" dirty="0" err="1"/>
              <a:t>replikom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Replike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Slojevita</a:t>
            </a:r>
            <a:r>
              <a:rPr lang="en-US" dirty="0"/>
              <a:t> </a:t>
            </a:r>
            <a:r>
              <a:rPr lang="en-US" dirty="0" err="1"/>
              <a:t>arhitektura</a:t>
            </a:r>
            <a:r>
              <a:rPr lang="en-US" dirty="0"/>
              <a:t> </a:t>
            </a:r>
            <a:r>
              <a:rPr lang="en-US" dirty="0" err="1"/>
              <a:t>čvora</a:t>
            </a:r>
            <a:endParaRPr lang="en-US" dirty="0"/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E39E6080-E7F0-678F-65B9-B64B99BDF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75912" y="6563001"/>
            <a:ext cx="2743200" cy="228600"/>
          </a:xfrm>
        </p:spPr>
        <p:txBody>
          <a:bodyPr/>
          <a:lstStyle/>
          <a:p>
            <a:fld id="{CBD12358-51D2-46B3-9BDE-DF29528B9454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8A92340-A512-4E01-A076-A77908B76249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73" t="3060" r="25205" b="1727"/>
          <a:stretch/>
        </p:blipFill>
        <p:spPr bwMode="auto">
          <a:xfrm>
            <a:off x="8720682" y="1469123"/>
            <a:ext cx="3097763" cy="4459527"/>
          </a:xfrm>
          <a:prstGeom prst="rect">
            <a:avLst/>
          </a:prstGeom>
          <a:ln>
            <a:noFill/>
          </a:ln>
          <a:effectLst>
            <a:softEdge rad="25400"/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EDC6F60-4E6F-4465-8D34-0DFB56C9D256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88"/>
          <a:stretch/>
        </p:blipFill>
        <p:spPr bwMode="auto">
          <a:xfrm>
            <a:off x="4838844" y="3305315"/>
            <a:ext cx="3620485" cy="2259440"/>
          </a:xfrm>
          <a:prstGeom prst="rect">
            <a:avLst/>
          </a:prstGeom>
          <a:noFill/>
          <a:ln>
            <a:noFill/>
          </a:ln>
          <a:effectLst>
            <a:softEdge rad="25400"/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7372412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C27C8-165C-5513-DB4B-9D840097C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365760"/>
            <a:ext cx="10277856" cy="1655064"/>
          </a:xfrm>
          <a:noFill/>
        </p:spPr>
        <p:txBody>
          <a:bodyPr>
            <a:noAutofit/>
          </a:bodyPr>
          <a:lstStyle/>
          <a:p>
            <a:r>
              <a:rPr lang="en-US" dirty="0"/>
              <a:t>SQL </a:t>
            </a:r>
            <a:r>
              <a:rPr lang="en-US" dirty="0" err="1"/>
              <a:t>sloj</a:t>
            </a:r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CE640F-7F5A-BDB7-205D-765FA80B67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4431" y="1716827"/>
            <a:ext cx="6327648" cy="3090672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Key Value </a:t>
            </a:r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skladištenja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MVCC – Multi Version Concurrency Control – </a:t>
            </a:r>
            <a:r>
              <a:rPr lang="en-US" dirty="0" err="1"/>
              <a:t>konzistentnost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Rangovi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indeksiranje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93736AF-0027-E734-82A8-010D7129D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75912" y="6563001"/>
            <a:ext cx="2743200" cy="228600"/>
          </a:xfrm>
        </p:spPr>
        <p:txBody>
          <a:bodyPr/>
          <a:lstStyle/>
          <a:p>
            <a:fld id="{CBD12358-51D2-46B3-9BDE-DF29528B9454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ECEE4E-D7C8-4C10-8551-51024EAC4E1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6613" y="3331987"/>
            <a:ext cx="4420235" cy="2862580"/>
          </a:xfrm>
          <a:prstGeom prst="rect">
            <a:avLst/>
          </a:prstGeom>
          <a:effectLst>
            <a:softEdge rad="2540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A265EC8-0AD3-407F-8AA4-44A36A4FC961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6274" y="3429000"/>
            <a:ext cx="1819275" cy="12477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3BD3E6-6ABA-4D06-A456-AC1B46C0FD74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723393" y="3976383"/>
            <a:ext cx="4531995" cy="1891030"/>
          </a:xfrm>
          <a:prstGeom prst="rect">
            <a:avLst/>
          </a:prstGeom>
          <a:effectLst>
            <a:softEdge rad="25400"/>
          </a:effectLst>
        </p:spPr>
      </p:pic>
    </p:spTree>
    <p:extLst>
      <p:ext uri="{BB962C8B-B14F-4D97-AF65-F5344CB8AC3E}">
        <p14:creationId xmlns:p14="http://schemas.microsoft.com/office/powerpoint/2010/main" val="7296091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3000">
              <a:schemeClr val="bg2"/>
            </a:gs>
            <a:gs pos="59000">
              <a:schemeClr val="tx2">
                <a:lumMod val="90000"/>
                <a:alpha val="65163"/>
              </a:schemeClr>
            </a:gs>
          </a:gsLst>
          <a:lin ang="16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AC361-0D7A-DC05-86B5-6DD77D322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365760"/>
            <a:ext cx="10277856" cy="1655064"/>
          </a:xfrm>
          <a:noFill/>
        </p:spPr>
        <p:txBody>
          <a:bodyPr>
            <a:noAutofit/>
          </a:bodyPr>
          <a:lstStyle/>
          <a:p>
            <a:r>
              <a:rPr lang="en-US" dirty="0" err="1"/>
              <a:t>Transakcioni</a:t>
            </a:r>
            <a:r>
              <a:rPr lang="en-US" dirty="0"/>
              <a:t> </a:t>
            </a:r>
            <a:r>
              <a:rPr lang="en-US" dirty="0" err="1"/>
              <a:t>sloj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7126AE-AE4A-97A5-21F5-E5ACF7E0605F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7671816" y="2441448"/>
            <a:ext cx="3602736" cy="3575304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dirty="0" err="1"/>
              <a:t>Serijalizovani</a:t>
            </a:r>
            <a:r>
              <a:rPr lang="en-US" dirty="0"/>
              <a:t> </a:t>
            </a:r>
            <a:r>
              <a:rPr lang="en-US" dirty="0" err="1"/>
              <a:t>nivo</a:t>
            </a:r>
            <a:r>
              <a:rPr lang="en-US" dirty="0"/>
              <a:t> </a:t>
            </a:r>
            <a:r>
              <a:rPr lang="en-US" b="1" dirty="0" err="1"/>
              <a:t>izolacije</a:t>
            </a:r>
            <a:r>
              <a:rPr lang="en-US" dirty="0"/>
              <a:t> </a:t>
            </a:r>
            <a:r>
              <a:rPr lang="en-US" dirty="0" err="1"/>
              <a:t>transakcija</a:t>
            </a:r>
            <a:r>
              <a:rPr lang="en-US" dirty="0"/>
              <a:t> </a:t>
            </a:r>
            <a:r>
              <a:rPr lang="en-US" dirty="0" err="1"/>
              <a:t>označava</a:t>
            </a:r>
            <a:r>
              <a:rPr lang="en-US" dirty="0"/>
              <a:t> da je </a:t>
            </a:r>
            <a:r>
              <a:rPr lang="en-US" dirty="0" err="1"/>
              <a:t>svaka</a:t>
            </a:r>
            <a:r>
              <a:rPr lang="en-US" dirty="0"/>
              <a:t> </a:t>
            </a:r>
            <a:r>
              <a:rPr lang="en-US" dirty="0" err="1"/>
              <a:t>transakcija</a:t>
            </a:r>
            <a:r>
              <a:rPr lang="en-US" dirty="0"/>
              <a:t> </a:t>
            </a:r>
            <a:r>
              <a:rPr lang="en-US" dirty="0" err="1"/>
              <a:t>potpuno</a:t>
            </a:r>
            <a:r>
              <a:rPr lang="en-US" dirty="0"/>
              <a:t> </a:t>
            </a:r>
            <a:r>
              <a:rPr lang="en-US" dirty="0" err="1"/>
              <a:t>izolovana</a:t>
            </a:r>
            <a:r>
              <a:rPr lang="en-US" dirty="0"/>
              <a:t> od </a:t>
            </a:r>
            <a:r>
              <a:rPr lang="en-US" dirty="0" err="1"/>
              <a:t>efekata</a:t>
            </a:r>
            <a:r>
              <a:rPr lang="en-US" dirty="0"/>
              <a:t> </a:t>
            </a:r>
            <a:r>
              <a:rPr lang="en-US" dirty="0" err="1"/>
              <a:t>drugih</a:t>
            </a:r>
            <a:r>
              <a:rPr lang="en-US" dirty="0"/>
              <a:t> </a:t>
            </a:r>
            <a:r>
              <a:rPr lang="en-US" dirty="0" err="1"/>
              <a:t>iako</a:t>
            </a:r>
            <a:r>
              <a:rPr lang="en-US" dirty="0"/>
              <a:t> se </a:t>
            </a:r>
            <a:r>
              <a:rPr lang="en-US" dirty="0" err="1"/>
              <a:t>izvršavaju</a:t>
            </a:r>
            <a:r>
              <a:rPr lang="en-US" dirty="0"/>
              <a:t> </a:t>
            </a:r>
            <a:r>
              <a:rPr lang="en-US" dirty="0" err="1"/>
              <a:t>paralelno</a:t>
            </a:r>
            <a:r>
              <a:rPr lang="en-US" dirty="0"/>
              <a:t>.</a:t>
            </a:r>
            <a:endParaRPr lang="en-US" b="1" dirty="0"/>
          </a:p>
          <a:p>
            <a:r>
              <a:rPr lang="en-US" b="1" dirty="0"/>
              <a:t>Slog </a:t>
            </a:r>
            <a:r>
              <a:rPr lang="en-US" dirty="0" err="1"/>
              <a:t>transakcije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b="1" dirty="0" err="1"/>
              <a:t>namere</a:t>
            </a:r>
            <a:r>
              <a:rPr lang="en-US" b="1" dirty="0"/>
              <a:t> </a:t>
            </a:r>
            <a:r>
              <a:rPr lang="en-US" b="1" dirty="0" err="1"/>
              <a:t>upisa</a:t>
            </a:r>
            <a:endParaRPr lang="en-US" b="1" dirty="0"/>
          </a:p>
          <a:p>
            <a:r>
              <a:rPr lang="en-US" dirty="0" err="1"/>
              <a:t>Automatsko</a:t>
            </a:r>
            <a:r>
              <a:rPr lang="en-US" dirty="0"/>
              <a:t> </a:t>
            </a:r>
            <a:r>
              <a:rPr lang="en-US" dirty="0" err="1"/>
              <a:t>rešavanje</a:t>
            </a:r>
            <a:r>
              <a:rPr lang="en-US" dirty="0"/>
              <a:t> </a:t>
            </a:r>
            <a:r>
              <a:rPr lang="en-US" b="1" dirty="0" err="1"/>
              <a:t>konflikta</a:t>
            </a:r>
            <a:r>
              <a:rPr lang="en-US" dirty="0"/>
              <a:t> za </a:t>
            </a:r>
            <a:r>
              <a:rPr lang="en-US" dirty="0" err="1"/>
              <a:t>konflikte</a:t>
            </a:r>
            <a:r>
              <a:rPr lang="en-US" dirty="0"/>
              <a:t> </a:t>
            </a:r>
            <a:r>
              <a:rPr lang="en-US" dirty="0" err="1"/>
              <a:t>upisa</a:t>
            </a:r>
            <a:r>
              <a:rPr lang="en-US" dirty="0"/>
              <a:t> </a:t>
            </a:r>
            <a:r>
              <a:rPr lang="en-US" dirty="0" err="1"/>
              <a:t>ili</a:t>
            </a:r>
            <a:r>
              <a:rPr lang="en-US" dirty="0"/>
              <a:t> </a:t>
            </a:r>
            <a:r>
              <a:rPr lang="en-US" dirty="0" err="1"/>
              <a:t>čitanja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upisa</a:t>
            </a:r>
            <a:r>
              <a:rPr lang="en-US" dirty="0"/>
              <a:t>.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9F61F934-8535-E086-C153-D48E49B98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75912" y="6563001"/>
            <a:ext cx="2743200" cy="228600"/>
          </a:xfrm>
        </p:spPr>
        <p:txBody>
          <a:bodyPr/>
          <a:lstStyle/>
          <a:p>
            <a:fld id="{CBD12358-51D2-46B3-9BDE-DF29528B9454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AC8F70-B6F3-464B-9B79-932A0384901E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5" t="2231" r="1937" b="1822"/>
          <a:stretch/>
        </p:blipFill>
        <p:spPr bwMode="auto">
          <a:xfrm>
            <a:off x="2809011" y="2097447"/>
            <a:ext cx="4265476" cy="4263306"/>
          </a:xfrm>
          <a:prstGeom prst="rect">
            <a:avLst/>
          </a:prstGeom>
          <a:ln>
            <a:noFill/>
          </a:ln>
          <a:effectLst>
            <a:softEdge rad="25400"/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2108021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45968-70F7-0180-6448-3547E442E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365760"/>
            <a:ext cx="10277856" cy="1655064"/>
          </a:xfrm>
          <a:noFill/>
        </p:spPr>
        <p:txBody>
          <a:bodyPr>
            <a:noAutofit/>
          </a:bodyPr>
          <a:lstStyle/>
          <a:p>
            <a:r>
              <a:rPr lang="en-US" dirty="0" err="1"/>
              <a:t>Replikacioni</a:t>
            </a:r>
            <a:r>
              <a:rPr lang="en-US" dirty="0"/>
              <a:t> </a:t>
            </a:r>
            <a:r>
              <a:rPr lang="en-US" dirty="0" err="1"/>
              <a:t>sloj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15CE58D-2739-522B-7C3A-6A7C985360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0432" y="2459736"/>
            <a:ext cx="4363446" cy="3090672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Raft</a:t>
            </a:r>
            <a:r>
              <a:rPr lang="en-US" dirty="0"/>
              <a:t> </a:t>
            </a:r>
            <a:r>
              <a:rPr lang="en-US" dirty="0" err="1"/>
              <a:t>protokol</a:t>
            </a:r>
            <a:r>
              <a:rPr lang="en-US" dirty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Jedinica</a:t>
            </a:r>
            <a:r>
              <a:rPr lang="en-US" dirty="0"/>
              <a:t> </a:t>
            </a:r>
            <a:r>
              <a:rPr lang="en-US" dirty="0" err="1"/>
              <a:t>replikacije</a:t>
            </a:r>
            <a:r>
              <a:rPr lang="en-US" dirty="0"/>
              <a:t> – </a:t>
            </a:r>
            <a:r>
              <a:rPr lang="en-US" b="1" dirty="0"/>
              <a:t>rang </a:t>
            </a:r>
            <a:r>
              <a:rPr lang="en-US" dirty="0"/>
              <a:t>(64MB)</a:t>
            </a:r>
            <a:endParaRPr lang="en-US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Raft </a:t>
            </a:r>
            <a:r>
              <a:rPr lang="en-US" b="1" dirty="0" err="1"/>
              <a:t>grupa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b="1" dirty="0" err="1"/>
              <a:t>lider</a:t>
            </a:r>
            <a:endParaRPr lang="en-US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Heuristika</a:t>
            </a:r>
            <a:r>
              <a:rPr lang="en-US" dirty="0"/>
              <a:t> </a:t>
            </a:r>
            <a:r>
              <a:rPr lang="en-US" dirty="0" err="1"/>
              <a:t>prostora</a:t>
            </a:r>
            <a:r>
              <a:rPr lang="en-US" dirty="0"/>
              <a:t>, </a:t>
            </a:r>
            <a:r>
              <a:rPr lang="en-US" dirty="0" err="1"/>
              <a:t>raznovrstnosti</a:t>
            </a:r>
            <a:r>
              <a:rPr lang="en-US" dirty="0"/>
              <a:t> (</a:t>
            </a:r>
            <a:r>
              <a:rPr lang="en-US" dirty="0" err="1"/>
              <a:t>domen</a:t>
            </a:r>
            <a:r>
              <a:rPr lang="en-US" dirty="0"/>
              <a:t> pada), </a:t>
            </a:r>
            <a:r>
              <a:rPr lang="en-US" dirty="0" err="1"/>
              <a:t>opterećenja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latencije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Geo </a:t>
            </a:r>
            <a:r>
              <a:rPr lang="en-US" dirty="0" err="1"/>
              <a:t>distribuiranost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AF3F922-669F-7D93-0C1C-D5B16E397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75912" y="6563001"/>
            <a:ext cx="2743200" cy="228600"/>
          </a:xfrm>
        </p:spPr>
        <p:txBody>
          <a:bodyPr/>
          <a:lstStyle/>
          <a:p>
            <a:fld id="{CBD12358-51D2-46B3-9BDE-DF29528B9454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EF893BA-9F00-4BDC-B79A-286F238E51C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524399" y="513974"/>
            <a:ext cx="5220188" cy="3013700"/>
          </a:xfrm>
          <a:prstGeom prst="rect">
            <a:avLst/>
          </a:prstGeom>
          <a:effectLst>
            <a:softEdge rad="25400"/>
          </a:effectLst>
        </p:spPr>
      </p:pic>
      <p:sp>
        <p:nvSpPr>
          <p:cNvPr id="11" name="Content Placeholder 7">
            <a:extLst>
              <a:ext uri="{FF2B5EF4-FFF2-40B4-BE49-F238E27FC236}">
                <a16:creationId xmlns:a16="http://schemas.microsoft.com/office/drawing/2014/main" id="{2FB1B9C4-F0BC-490A-BA5F-2EA970F73ECA}"/>
              </a:ext>
            </a:extLst>
          </p:cNvPr>
          <p:cNvSpPr txBox="1">
            <a:spLocks/>
          </p:cNvSpPr>
          <p:nvPr/>
        </p:nvSpPr>
        <p:spPr>
          <a:xfrm>
            <a:off x="6599399" y="4189022"/>
            <a:ext cx="4866005" cy="1296309"/>
          </a:xfrm>
          <a:prstGeom prst="rect">
            <a:avLst/>
          </a:prstGeom>
          <a:noFill/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accent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Self healing - </a:t>
            </a:r>
            <a:r>
              <a:rPr lang="en-US" dirty="0" err="1"/>
              <a:t>kreiranje</a:t>
            </a:r>
            <a:r>
              <a:rPr lang="en-US" dirty="0"/>
              <a:t> </a:t>
            </a:r>
            <a:r>
              <a:rPr lang="en-US" dirty="0" err="1"/>
              <a:t>novih</a:t>
            </a:r>
            <a:r>
              <a:rPr lang="en-US" dirty="0"/>
              <a:t> </a:t>
            </a:r>
            <a:r>
              <a:rPr lang="en-US" dirty="0" err="1"/>
              <a:t>replika</a:t>
            </a:r>
            <a:endParaRPr lang="en-US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Failover - </a:t>
            </a:r>
            <a:r>
              <a:rPr lang="en-US" dirty="0"/>
              <a:t>pad </a:t>
            </a:r>
            <a:r>
              <a:rPr lang="en-US" dirty="0" err="1"/>
              <a:t>lidera</a:t>
            </a:r>
            <a:endParaRPr lang="en-US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Backup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b="1" dirty="0" err="1"/>
              <a:t>oporavak</a:t>
            </a:r>
            <a:r>
              <a:rPr lang="en-US" b="1" dirty="0"/>
              <a:t> </a:t>
            </a:r>
            <a:r>
              <a:rPr lang="en-US" dirty="0"/>
              <a:t>u </a:t>
            </a:r>
            <a:r>
              <a:rPr lang="en-US" dirty="0" err="1"/>
              <a:t>slučaju</a:t>
            </a:r>
            <a:r>
              <a:rPr lang="en-US" dirty="0"/>
              <a:t> </a:t>
            </a:r>
            <a:r>
              <a:rPr lang="en-US" dirty="0" err="1"/>
              <a:t>katastrofa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9977132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Blue spheres">
      <a:dk1>
        <a:srgbClr val="000000"/>
      </a:dk1>
      <a:lt1>
        <a:srgbClr val="FFFFFF"/>
      </a:lt1>
      <a:dk2>
        <a:srgbClr val="E3E7ED"/>
      </a:dk2>
      <a:lt2>
        <a:srgbClr val="E8E8E8"/>
      </a:lt2>
      <a:accent1>
        <a:srgbClr val="7673F7"/>
      </a:accent1>
      <a:accent2>
        <a:srgbClr val="B8C2FD"/>
      </a:accent2>
      <a:accent3>
        <a:srgbClr val="DFE3FC"/>
      </a:accent3>
      <a:accent4>
        <a:srgbClr val="55B3FD"/>
      </a:accent4>
      <a:accent5>
        <a:srgbClr val="99F7F7"/>
      </a:accent5>
      <a:accent6>
        <a:srgbClr val="FEE43F"/>
      </a:accent6>
      <a:hlink>
        <a:srgbClr val="467886"/>
      </a:hlink>
      <a:folHlink>
        <a:srgbClr val="96607D"/>
      </a:folHlink>
    </a:clrScheme>
    <a:fontScheme name="Custom 23">
      <a:majorFont>
        <a:latin typeface="Aptos"/>
        <a:ea typeface=""/>
        <a:cs typeface=""/>
      </a:majorFont>
      <a:minorFont>
        <a:latin typeface="Apto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34076243_win32_CP_V3" id="{81AB0711-29F9-49D0-8A73-16AF25FD4C08}" vid="{D5AD44AB-53B9-4654-A4F8-1821A28F277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9" ma:contentTypeDescription="Create a new document." ma:contentTypeScope="" ma:versionID="6a914531ae0f23be31da2eba1f3b42a9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ae00154c9e66547f022c4923f88826d6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hidden="true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hidden="tru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hidden="true" ma:internalName="Background" ma:readOnly="false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EA9B47F-3DD8-4645-81DC-B88780643C07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B0C07E3D-60A7-4F4E-8208-D9CCD01982C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67F3CB5-3475-4129-AB60-D0C937DE910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Blue spheres presentation</Template>
  <TotalTime>314</TotalTime>
  <Words>207</Words>
  <Application>Microsoft Office PowerPoint</Application>
  <PresentationFormat>Widescreen</PresentationFormat>
  <Paragraphs>58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Aptos</vt:lpstr>
      <vt:lpstr>Arial</vt:lpstr>
      <vt:lpstr>Calibri</vt:lpstr>
      <vt:lpstr>Times New Roman</vt:lpstr>
      <vt:lpstr>Custom</vt:lpstr>
      <vt:lpstr>PowerPoint Presentation</vt:lpstr>
      <vt:lpstr>Sadržaj</vt:lpstr>
      <vt:lpstr>Distribuirane baze podataka</vt:lpstr>
      <vt:lpstr>Distribuirane baze podataka</vt:lpstr>
      <vt:lpstr>CockroachDB</vt:lpstr>
      <vt:lpstr>Arhitektura klastera</vt:lpstr>
      <vt:lpstr>SQL sloj </vt:lpstr>
      <vt:lpstr>Transakcioni sloj</vt:lpstr>
      <vt:lpstr>Replikacioni sloj</vt:lpstr>
      <vt:lpstr>Cloud okruženje</vt:lpstr>
      <vt:lpstr>Hvala na pažnji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Growth strategies</dc:title>
  <dc:creator>Kristina Joksimović</dc:creator>
  <cp:lastModifiedBy>Kristina Joksimović</cp:lastModifiedBy>
  <cp:revision>68</cp:revision>
  <dcterms:created xsi:type="dcterms:W3CDTF">2025-11-18T19:50:44Z</dcterms:created>
  <dcterms:modified xsi:type="dcterms:W3CDTF">2025-11-20T00:14:43Z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